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0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68480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smtClean="0"/>
              <a:t>NWHPEC </a:t>
            </a:r>
            <a:r>
              <a:rPr lang="en-US" sz="1000" b="1" dirty="0"/>
              <a:t>Board </a:t>
            </a:r>
            <a:r>
              <a:rPr lang="en-US" sz="1000" b="1" dirty="0" smtClean="0"/>
              <a:t>Update</a:t>
            </a:r>
            <a:endParaRPr lang="en-US" sz="1000" b="1" dirty="0"/>
          </a:p>
          <a:p>
            <a:pPr algn="ctr" eaLnBrk="1" hangingPunct="1">
              <a:spcBef>
                <a:spcPct val="50000"/>
              </a:spcBef>
            </a:pPr>
            <a:r>
              <a:rPr lang="en-US" sz="1000" b="1" dirty="0" smtClean="0"/>
              <a:t>September 24, 2015</a:t>
            </a:r>
            <a:endParaRPr lang="en-US" sz="1000" b="1" dirty="0"/>
          </a:p>
          <a:p>
            <a:pPr algn="ctr" eaLnBrk="1" hangingPunct="1">
              <a:spcBef>
                <a:spcPct val="50000"/>
              </a:spcBef>
            </a:pPr>
            <a:endParaRPr lang="en-US" sz="900" dirty="0"/>
          </a:p>
        </p:txBody>
      </p:sp>
      <p:sp>
        <p:nvSpPr>
          <p:cNvPr id="2051" name="Text Box 5"/>
          <p:cNvSpPr txBox="1">
            <a:spLocks noChangeArrowheads="1"/>
          </p:cNvSpPr>
          <p:nvPr/>
        </p:nvSpPr>
        <p:spPr bwMode="auto">
          <a:xfrm>
            <a:off x="152400" y="1066800"/>
            <a:ext cx="4518025" cy="5847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Financial Update</a:t>
            </a:r>
            <a:r>
              <a:rPr lang="en-US" sz="1000" b="1" dirty="0"/>
              <a:t> </a:t>
            </a:r>
            <a:r>
              <a:rPr lang="en-US" sz="1000" b="1" dirty="0" smtClean="0"/>
              <a:t>(Mike):</a:t>
            </a:r>
            <a:endParaRPr lang="en-US" sz="1000" dirty="0"/>
          </a:p>
          <a:p>
            <a:pPr eaLnBrk="1" hangingPunct="1">
              <a:spcBef>
                <a:spcPct val="20000"/>
              </a:spcBef>
            </a:pPr>
            <a:r>
              <a:rPr lang="en-US" sz="1000" dirty="0" smtClean="0">
                <a:solidFill>
                  <a:schemeClr val="hlink"/>
                </a:solidFill>
              </a:rPr>
              <a:t>- </a:t>
            </a:r>
            <a:r>
              <a:rPr lang="en-US" sz="1000" dirty="0" smtClean="0"/>
              <a:t>Kim has been </a:t>
            </a:r>
            <a:r>
              <a:rPr lang="en-US" sz="1000" dirty="0" smtClean="0"/>
              <a:t>on vacation returning Thursday, September 24</a:t>
            </a:r>
            <a:r>
              <a:rPr lang="en-US" sz="1000" baseline="30000" dirty="0" smtClean="0"/>
              <a:t>th</a:t>
            </a:r>
            <a:r>
              <a:rPr lang="en-US" sz="1000" dirty="0" smtClean="0"/>
              <a:t>.  We will have updated financials in October.</a:t>
            </a:r>
            <a:endParaRPr lang="en-US" sz="1000" dirty="0"/>
          </a:p>
        </p:txBody>
      </p:sp>
      <p:sp>
        <p:nvSpPr>
          <p:cNvPr id="2052" name="Text Box 6"/>
          <p:cNvSpPr txBox="1">
            <a:spLocks noChangeArrowheads="1"/>
          </p:cNvSpPr>
          <p:nvPr/>
        </p:nvSpPr>
        <p:spPr bwMode="auto">
          <a:xfrm>
            <a:off x="152399" y="1700748"/>
            <a:ext cx="4518025" cy="378565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smtClean="0"/>
              <a:t>Event </a:t>
            </a:r>
            <a:r>
              <a:rPr lang="en-US" sz="1000" b="1" u="sng" dirty="0"/>
              <a:t>Updates</a:t>
            </a:r>
            <a:r>
              <a:rPr lang="en-US" sz="1000" b="1" dirty="0"/>
              <a:t> (</a:t>
            </a:r>
            <a:r>
              <a:rPr lang="en-US" sz="1000" b="1" dirty="0" smtClean="0"/>
              <a:t>Julie</a:t>
            </a:r>
            <a:r>
              <a:rPr lang="en-US" sz="1000" b="1" dirty="0"/>
              <a:t>):</a:t>
            </a:r>
          </a:p>
          <a:p>
            <a:pPr eaLnBrk="1" hangingPunct="1">
              <a:spcBef>
                <a:spcPct val="20000"/>
              </a:spcBef>
            </a:pPr>
            <a:r>
              <a:rPr lang="en-US" sz="1000" b="1" dirty="0" smtClean="0"/>
              <a:t>Learning Tours:  </a:t>
            </a:r>
            <a:r>
              <a:rPr lang="en-US" sz="1000" dirty="0" smtClean="0"/>
              <a:t>Columbia Machine’s September 15</a:t>
            </a:r>
            <a:r>
              <a:rPr lang="en-US" sz="1000" baseline="30000" dirty="0" smtClean="0"/>
              <a:t>th</a:t>
            </a:r>
            <a:r>
              <a:rPr lang="en-US" sz="1000" dirty="0" smtClean="0"/>
              <a:t> Learning Tour was 100% full and a great event.  Next up:  September 29</a:t>
            </a:r>
            <a:r>
              <a:rPr lang="en-US" sz="1000" baseline="30000" dirty="0" smtClean="0"/>
              <a:t>th</a:t>
            </a:r>
            <a:r>
              <a:rPr lang="en-US" sz="1000" dirty="0" smtClean="0"/>
              <a:t> at Oracle.  16 of 18 seats filled. </a:t>
            </a:r>
            <a:endParaRPr lang="en-US" sz="1000" dirty="0" smtClean="0"/>
          </a:p>
          <a:p>
            <a:pPr eaLnBrk="1" hangingPunct="1">
              <a:spcBef>
                <a:spcPct val="20000"/>
              </a:spcBef>
            </a:pPr>
            <a:r>
              <a:rPr lang="en-US" sz="1000" b="1" dirty="0" smtClean="0"/>
              <a:t>Training Classes:  </a:t>
            </a:r>
            <a:r>
              <a:rPr lang="en-US" sz="1000" dirty="0" smtClean="0"/>
              <a:t> </a:t>
            </a:r>
            <a:r>
              <a:rPr lang="en-US" sz="1000" dirty="0" smtClean="0"/>
              <a:t>Sept. 9</a:t>
            </a:r>
            <a:r>
              <a:rPr lang="en-US" sz="1000" baseline="30000" dirty="0" smtClean="0"/>
              <a:t>th</a:t>
            </a:r>
            <a:r>
              <a:rPr lang="en-US" sz="1000" dirty="0" smtClean="0"/>
              <a:t> &amp; 10</a:t>
            </a:r>
            <a:r>
              <a:rPr lang="en-US" sz="1000" baseline="30000" dirty="0" smtClean="0"/>
              <a:t>th</a:t>
            </a:r>
            <a:r>
              <a:rPr lang="en-US" sz="1000" dirty="0" smtClean="0"/>
              <a:t> Set Up Reduction at Climax was sold out and received good evaluations.  Climax was very happy with the work performed and during the event and also of the learning that occurred.  Next up:  October 7</a:t>
            </a:r>
            <a:r>
              <a:rPr lang="en-US" sz="1000" baseline="30000" dirty="0" smtClean="0"/>
              <a:t>th</a:t>
            </a:r>
            <a:r>
              <a:rPr lang="en-US" sz="1000" dirty="0" smtClean="0"/>
              <a:t> Intro to Lean at Axiom (sold out), Nov 10</a:t>
            </a:r>
            <a:r>
              <a:rPr lang="en-US" sz="1000" baseline="30000" dirty="0" smtClean="0"/>
              <a:t>th</a:t>
            </a:r>
            <a:r>
              <a:rPr lang="en-US" sz="1000" dirty="0" smtClean="0"/>
              <a:t> &amp; 11</a:t>
            </a:r>
            <a:r>
              <a:rPr lang="en-US" sz="1000" baseline="30000" dirty="0" smtClean="0"/>
              <a:t>th</a:t>
            </a:r>
            <a:r>
              <a:rPr lang="en-US" sz="1000" dirty="0" smtClean="0"/>
              <a:t> TPM at Solar World (sold out), and Nov 17</a:t>
            </a:r>
            <a:r>
              <a:rPr lang="en-US" sz="1000" baseline="30000" dirty="0" smtClean="0"/>
              <a:t>th</a:t>
            </a:r>
            <a:r>
              <a:rPr lang="en-US" sz="1000" dirty="0" smtClean="0"/>
              <a:t> Intro to Lean at USNR (announcing week of 9/28).  </a:t>
            </a:r>
            <a:endParaRPr lang="en-US" sz="1000" dirty="0" smtClean="0"/>
          </a:p>
          <a:p>
            <a:pPr eaLnBrk="1" hangingPunct="1">
              <a:spcBef>
                <a:spcPct val="20000"/>
              </a:spcBef>
            </a:pPr>
            <a:r>
              <a:rPr lang="en-US" sz="1000" b="1" dirty="0" smtClean="0"/>
              <a:t>Executive Forums:  </a:t>
            </a:r>
            <a:r>
              <a:rPr lang="en-US" sz="1000" dirty="0" smtClean="0"/>
              <a:t>The Sept 22</a:t>
            </a:r>
            <a:r>
              <a:rPr lang="en-US" sz="1000" baseline="30000" dirty="0" smtClean="0"/>
              <a:t>nd</a:t>
            </a:r>
            <a:r>
              <a:rPr lang="en-US" sz="1000" dirty="0" smtClean="0"/>
              <a:t> Strategy Deployment Overview Session with Mike Hoseus had good attendance (78 of 85) and the Workshop had 18 participants.  Both events were excellent with tons of great learning.  </a:t>
            </a:r>
            <a:endParaRPr lang="en-US" sz="1000" dirty="0" smtClean="0"/>
          </a:p>
          <a:p>
            <a:pPr eaLnBrk="1" hangingPunct="1">
              <a:spcBef>
                <a:spcPct val="20000"/>
              </a:spcBef>
            </a:pPr>
            <a:r>
              <a:rPr lang="en-US" sz="1000" b="1" dirty="0" smtClean="0"/>
              <a:t>Next up:  </a:t>
            </a:r>
            <a:r>
              <a:rPr lang="en-US" sz="1000" dirty="0" smtClean="0"/>
              <a:t>Toyota Kata with Mike Rother on October </a:t>
            </a:r>
            <a:r>
              <a:rPr lang="en-US" sz="1000" dirty="0" smtClean="0"/>
              <a:t>27</a:t>
            </a:r>
            <a:r>
              <a:rPr lang="en-US" sz="1000" baseline="30000" dirty="0" smtClean="0"/>
              <a:t>th</a:t>
            </a:r>
            <a:r>
              <a:rPr lang="en-US" sz="1000" dirty="0" smtClean="0"/>
              <a:t> at Montgomery </a:t>
            </a:r>
            <a:r>
              <a:rPr lang="en-US" sz="1000" dirty="0" smtClean="0"/>
              <a:t>Park’s Banquet Room.  </a:t>
            </a:r>
            <a:r>
              <a:rPr lang="en-US" sz="1000" dirty="0" smtClean="0"/>
              <a:t>The </a:t>
            </a:r>
            <a:r>
              <a:rPr lang="en-US" sz="1000" dirty="0" smtClean="0"/>
              <a:t>Overview Session is 90% full.  </a:t>
            </a:r>
            <a:r>
              <a:rPr lang="en-US" sz="1000" dirty="0" smtClean="0"/>
              <a:t>In lieu of a Workshop, we’re offering two one-day IK/CK classes using </a:t>
            </a:r>
            <a:r>
              <a:rPr lang="en-US" sz="1000" dirty="0" err="1" smtClean="0"/>
              <a:t>Leupold’s</a:t>
            </a:r>
            <a:r>
              <a:rPr lang="en-US" sz="1000" dirty="0" smtClean="0"/>
              <a:t> “loop” simulation.  Both classes are 50% full.  On November 18</a:t>
            </a:r>
            <a:r>
              <a:rPr lang="en-US" sz="1000" baseline="30000" dirty="0" smtClean="0"/>
              <a:t>th</a:t>
            </a:r>
            <a:r>
              <a:rPr lang="en-US" sz="1000" dirty="0" smtClean="0"/>
              <a:t>, we’re offering a special session on Change &amp; Transition with Sarah Peyton &amp; Dan Miller.  Julie will announce this event the week of 9/28.</a:t>
            </a:r>
            <a:endParaRPr lang="en-US" sz="1000" dirty="0" smtClean="0"/>
          </a:p>
          <a:p>
            <a:pPr eaLnBrk="1" hangingPunct="1">
              <a:spcBef>
                <a:spcPct val="20000"/>
              </a:spcBef>
            </a:pPr>
            <a:r>
              <a:rPr lang="en-US" sz="1000" b="1" dirty="0" smtClean="0"/>
              <a:t>2016 </a:t>
            </a:r>
            <a:r>
              <a:rPr lang="en-US" sz="1000" b="1" dirty="0" smtClean="0"/>
              <a:t>Leadership Session:  </a:t>
            </a:r>
            <a:r>
              <a:rPr lang="en-US" sz="1000" dirty="0" smtClean="0"/>
              <a:t>Julie has scheduled Jeff Liker to deliver a Leadership Session on February 24</a:t>
            </a:r>
            <a:r>
              <a:rPr lang="en-US" sz="1000" baseline="30000" dirty="0" smtClean="0"/>
              <a:t>th</a:t>
            </a:r>
            <a:r>
              <a:rPr lang="en-US" sz="1000" dirty="0" smtClean="0"/>
              <a:t>.  Jeff will present twice:  once in the morning Leadership Session and second, in a mid-day middle/practitioner level session.</a:t>
            </a:r>
          </a:p>
        </p:txBody>
      </p:sp>
      <p:sp>
        <p:nvSpPr>
          <p:cNvPr id="2053" name="Text Box 12"/>
          <p:cNvSpPr txBox="1">
            <a:spLocks noChangeArrowheads="1"/>
          </p:cNvSpPr>
          <p:nvPr/>
        </p:nvSpPr>
        <p:spPr bwMode="auto">
          <a:xfrm>
            <a:off x="4724400" y="1066800"/>
            <a:ext cx="4191000" cy="9233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Old Business</a:t>
            </a:r>
            <a:r>
              <a:rPr lang="en-US" sz="1000" b="1" dirty="0"/>
              <a:t>:</a:t>
            </a:r>
          </a:p>
          <a:p>
            <a:pPr eaLnBrk="1" hangingPunct="1">
              <a:spcBef>
                <a:spcPct val="20000"/>
              </a:spcBef>
            </a:pPr>
            <a:r>
              <a:rPr lang="en-US" sz="1000" b="1" dirty="0" smtClean="0"/>
              <a:t>Website </a:t>
            </a:r>
            <a:r>
              <a:rPr lang="en-US" sz="1000" b="1" dirty="0" smtClean="0"/>
              <a:t>Update:  </a:t>
            </a:r>
            <a:r>
              <a:rPr lang="en-US" sz="1000" dirty="0" smtClean="0"/>
              <a:t>Julie and Luke are still working hard on the new website.  Lots of details to work out, correct, and test.  </a:t>
            </a:r>
            <a:r>
              <a:rPr lang="en-US" sz="1000" dirty="0" smtClean="0"/>
              <a:t>The site will be released within the next two weeks.  It’s really coming together nicely!</a:t>
            </a:r>
          </a:p>
          <a:p>
            <a:pPr eaLnBrk="1" hangingPunct="1">
              <a:spcBef>
                <a:spcPct val="20000"/>
              </a:spcBef>
            </a:pPr>
            <a:r>
              <a:rPr lang="en-US" sz="1000" b="1" dirty="0" smtClean="0"/>
              <a:t>Member Survey:</a:t>
            </a:r>
            <a:r>
              <a:rPr lang="en-US" sz="1000" dirty="0" smtClean="0"/>
              <a:t>  The survey will be sent out Friday, September 25</a:t>
            </a:r>
            <a:r>
              <a:rPr lang="en-US" sz="1000" baseline="30000" dirty="0" smtClean="0"/>
              <a:t>th</a:t>
            </a:r>
            <a:r>
              <a:rPr lang="en-US" sz="1000" dirty="0" smtClean="0"/>
              <a:t>.</a:t>
            </a:r>
            <a:endParaRPr lang="en-US" sz="10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369</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33</cp:revision>
  <dcterms:created xsi:type="dcterms:W3CDTF">2007-10-16T16:13:03Z</dcterms:created>
  <dcterms:modified xsi:type="dcterms:W3CDTF">2015-09-24T21:07:44Z</dcterms:modified>
</cp:coreProperties>
</file>